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303" r:id="rId3"/>
    <p:sldId id="272" r:id="rId4"/>
    <p:sldId id="286" r:id="rId5"/>
    <p:sldId id="287" r:id="rId6"/>
    <p:sldId id="288" r:id="rId7"/>
    <p:sldId id="291" r:id="rId8"/>
    <p:sldId id="295" r:id="rId9"/>
    <p:sldId id="296" r:id="rId10"/>
    <p:sldId id="305" r:id="rId11"/>
    <p:sldId id="306" r:id="rId12"/>
    <p:sldId id="304" r:id="rId13"/>
    <p:sldId id="307" r:id="rId14"/>
    <p:sldId id="290" r:id="rId15"/>
    <p:sldId id="273" r:id="rId16"/>
    <p:sldId id="30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29" autoAdjust="0"/>
  </p:normalViewPr>
  <p:slideViewPr>
    <p:cSldViewPr snapToGrid="0">
      <p:cViewPr>
        <p:scale>
          <a:sx n="100" d="100"/>
          <a:sy n="100" d="100"/>
        </p:scale>
        <p:origin x="95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CF51A-AC0A-4F77-AFCE-5EA57A6D3F05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0596B-4FA4-4647-BB6D-9B8B2CCE41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10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11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B315C-6F03-73C7-1BDB-FE964E602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ABDC4A-B290-F520-CBAA-05E1EDB2A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98643E-19D0-10D2-EC5C-B91AE2BA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A3C438-E4E7-C050-0495-E211F3A8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DC1D18-E17B-4633-9318-5C506BFE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13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BB58A-7CAF-C449-E315-8B180D69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21CB86-6448-0FB9-9E6E-D54DE9A8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791DC-852F-F17A-F170-9EAF59EC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96E2D8-D33B-2551-5005-051766E3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89DE0-F2C6-8E0A-9BB6-A84864B1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02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6C26DA-7D7F-B8CC-1F67-2CBB38FC1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4DFD10-E96F-F4DC-EE1A-FEC91DA1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C12E46-8E62-D0B2-EAED-5B5F40C2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02185-B4F7-62E3-8233-07A96893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129565-9FC8-F4CA-F50C-8FF16D4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9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6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37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915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744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3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D690E-A1C0-2FFD-804E-E23598AD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0FE01F-921E-43EB-20CE-0A922038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28C5B1-D7D2-EA29-CE14-DCD6D947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D05F31-AC70-98EE-C75F-A57B7FFA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2A19D5-83CA-D711-1AA6-5C2ACC5D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6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76A6A-9A54-A0B2-6869-4D3994A5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AE0C8E-9E75-0FFA-5567-5343B72B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3734B-310D-70C5-9AF6-483C6BA7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6F3648-E8B7-4AFD-0535-C5505856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ED8B7F-FBDA-AA51-BBF3-1A329D56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3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D2DBB-2A6D-51B7-6A67-E5593A6C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038381-2E4B-1AE0-2E35-66970964B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3C5D47-C439-E1CE-3053-06A32C15A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7F6263-6969-5E06-F975-9E531833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047899-D111-E889-08E6-94EAF0DF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44E76B-B0DE-6AE7-D661-34DDBAD7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6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7AB3B-B2F7-A64C-4A6E-6939F06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C741A2-CF6B-BA48-32C2-76DA39E99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160963-BAB6-9251-EBB8-CC07C63D3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73033C-5E9F-FAD6-2799-F2379538D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D4FB3E-1446-75EF-AEA0-D8866E490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B42C87-AD6F-FC4A-D50B-92E53706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B4ADFB-30D7-E882-E38C-12D578B2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C01E422-F44A-F05B-8263-91C201D2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5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105E0-04BA-F852-C68B-2220912A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27757F-A6E6-ADFE-3A32-066AE967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76246A-1B6C-08BE-BE35-B9DA9523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AA6D1-3208-E314-331B-E8205619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0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725AB3-2E12-79A1-837D-98E7FFC4E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3210A4-975B-82B3-B3AA-CC5AE74C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7D6F56-A7B1-A5B3-83D3-F279ED7E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98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C960D-6737-1014-A226-65109786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49CE71-1E42-3478-2F52-605039D83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80CB1B-9166-FC91-F002-53622577C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778004-15FD-2D65-3F5C-A26B0CFB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6B018A-3C70-784C-16AD-0835C6E7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0A370B-F3AE-9E81-FCA9-FBB93921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69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551AC-6D15-2998-AE9F-BFC83B20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61D048-EBB0-1146-8DAE-93638E948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04CBE-1E59-1912-F9BC-2DB39777A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42A10C-5CAA-2C2F-E4DB-DD20DBE6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0ADBAF-8E4B-2191-6C3F-25907C6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7A36C9-35EE-AEA2-D533-5823EABC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4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BC3E5-766D-5069-B7A2-779A2049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6E7E29-6C89-E624-5906-4940539C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A3E363-77DB-F7D8-50DC-58C40C7F5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C5C58-0BA4-4280-983F-11DE52DFE3B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3C3219-57BA-39ED-17BA-FFC89B08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BFE167-DA6C-CDE2-15AE-FA0A93071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07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7" r:id="rId15"/>
    <p:sldLayoutId id="2147483669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fszhukov@edu.hse.r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edosz/Hotel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03012"/>
            <a:ext cx="10259626" cy="1978323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/>
              <a:t>«</a:t>
            </a:r>
            <a:r>
              <a:rPr lang="en-US" sz="3200" dirty="0"/>
              <a:t>HotelAssist</a:t>
            </a:r>
            <a:r>
              <a:rPr lang="ru-RU" sz="3200" dirty="0"/>
              <a:t>»</a:t>
            </a:r>
            <a:r>
              <a:rPr lang="en-US" sz="3200" dirty="0"/>
              <a:t> - </a:t>
            </a:r>
            <a:r>
              <a:rPr lang="ru-RU" sz="3200" dirty="0"/>
              <a:t>Программа-ассистент для гостиничного бизнеса</a:t>
            </a:r>
            <a:br>
              <a:rPr lang="en-US" sz="3200" dirty="0">
                <a:effectLst/>
                <a:latin typeface="HSE Sans" panose="02000000000000000000"/>
                <a:ea typeface="Calibri" panose="020F0502020204030204" pitchFamily="34" charset="0"/>
              </a:rPr>
            </a:br>
            <a:r>
              <a:rPr lang="ru-RU" sz="3200" dirty="0">
                <a:effectLst/>
                <a:latin typeface="HSE Sans" panose="02000000000000000000"/>
                <a:ea typeface="Calibri" panose="020F0502020204030204" pitchFamily="34" charset="0"/>
              </a:rPr>
              <a:t> </a:t>
            </a:r>
            <a:r>
              <a:rPr lang="ru-RU" sz="2400" dirty="0">
                <a:latin typeface="HSE Sans" panose="02000000000000000000"/>
                <a:ea typeface="Calibri" panose="020F0502020204030204" pitchFamily="34" charset="0"/>
              </a:rPr>
              <a:t>Программный</a:t>
            </a:r>
            <a:r>
              <a:rPr lang="en-US" sz="2400" dirty="0">
                <a:latin typeface="HSE Sans" panose="02000000000000000000"/>
                <a:ea typeface="Calibri" panose="020F0502020204030204" pitchFamily="34" charset="0"/>
              </a:rPr>
              <a:t>,  </a:t>
            </a:r>
            <a:r>
              <a:rPr lang="ru-RU" sz="2400" dirty="0">
                <a:latin typeface="HSE Sans" panose="02000000000000000000"/>
                <a:ea typeface="Calibri" panose="020F0502020204030204" pitchFamily="34" charset="0"/>
              </a:rPr>
              <a:t>Одиночный проект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2023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095" y="4428336"/>
            <a:ext cx="4218581" cy="1519975"/>
          </a:xfrm>
        </p:spPr>
        <p:txBody>
          <a:bodyPr>
            <a:noAutofit/>
          </a:bodyPr>
          <a:lstStyle/>
          <a:p>
            <a:pPr algn="r"/>
            <a:r>
              <a:rPr lang="ru-RU" sz="1700" dirty="0"/>
              <a:t>Научный руководитель</a:t>
            </a:r>
            <a:r>
              <a:rPr lang="en-US" sz="1700" dirty="0"/>
              <a:t>:</a:t>
            </a:r>
            <a:endParaRPr lang="ru-RU" sz="1700" dirty="0"/>
          </a:p>
          <a:p>
            <a:pPr algn="r"/>
            <a:r>
              <a:rPr lang="ru-RU" sz="1700" dirty="0"/>
              <a:t>Доцент департамента программной</a:t>
            </a:r>
          </a:p>
          <a:p>
            <a:pPr algn="r"/>
            <a:r>
              <a:rPr lang="ru-RU" sz="1700" dirty="0"/>
              <a:t>инженерии, доцент, кандидат</a:t>
            </a:r>
          </a:p>
          <a:p>
            <a:pPr algn="r"/>
            <a:r>
              <a:rPr lang="ru-RU" sz="1700" dirty="0"/>
              <a:t>педагогических наук</a:t>
            </a:r>
          </a:p>
          <a:p>
            <a:pPr algn="r"/>
            <a:r>
              <a:rPr lang="ru-RU" sz="1700" dirty="0" err="1"/>
              <a:t>Виденин</a:t>
            </a:r>
            <a:r>
              <a:rPr lang="ru-RU" sz="1700" dirty="0"/>
              <a:t> Сергей Александрович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1411C494-7E6B-3F9F-F0BC-1E07A6FB160E}"/>
              </a:ext>
            </a:extLst>
          </p:cNvPr>
          <p:cNvSpPr txBox="1">
            <a:spLocks/>
          </p:cNvSpPr>
          <p:nvPr/>
        </p:nvSpPr>
        <p:spPr>
          <a:xfrm>
            <a:off x="966324" y="4428338"/>
            <a:ext cx="5129676" cy="1519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00" dirty="0"/>
              <a:t>Выполнил студент группы БПИ219</a:t>
            </a:r>
          </a:p>
          <a:p>
            <a:r>
              <a:rPr lang="ru-RU" sz="1700" dirty="0"/>
              <a:t>образовательной программы </a:t>
            </a:r>
          </a:p>
          <a:p>
            <a:r>
              <a:rPr lang="ru-RU" sz="1700" dirty="0"/>
              <a:t>09.03.04 «Программная инженерия»</a:t>
            </a:r>
          </a:p>
          <a:p>
            <a:r>
              <a:rPr lang="ru-RU" sz="1700" dirty="0"/>
              <a:t>Жуков Фёдор Сергеевич</a:t>
            </a:r>
            <a:endParaRPr lang="en-US" sz="1700" dirty="0"/>
          </a:p>
          <a:p>
            <a:pPr algn="r"/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Страница бармена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Окно бармена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C2C89-911A-FD15-6295-3F71DE89F5E6}"/>
              </a:ext>
            </a:extLst>
          </p:cNvPr>
          <p:cNvSpPr txBox="1"/>
          <p:nvPr/>
        </p:nvSpPr>
        <p:spPr>
          <a:xfrm>
            <a:off x="585896" y="1660517"/>
            <a:ext cx="4152359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E2D69"/>
                </a:solidFill>
              </a:rPr>
              <a:t>Функционал бармена схож, он заключается в выборе заказанных посетителем товаров и вводом номера для выставления счета.</a:t>
            </a:r>
          </a:p>
          <a:p>
            <a:endParaRPr lang="ru-RU" sz="1800" dirty="0">
              <a:solidFill>
                <a:srgbClr val="0E2D69"/>
              </a:solidFill>
            </a:endParaRPr>
          </a:p>
          <a:p>
            <a:endParaRPr lang="ru-RU" sz="1050" dirty="0">
              <a:solidFill>
                <a:srgbClr val="0E2D69"/>
              </a:solidFill>
            </a:endParaRPr>
          </a:p>
          <a:p>
            <a:endParaRPr lang="ru-RU" sz="1800" dirty="0">
              <a:solidFill>
                <a:srgbClr val="0E2D69"/>
              </a:solidFill>
            </a:endParaRPr>
          </a:p>
          <a:p>
            <a:r>
              <a:rPr lang="ru-RU" dirty="0">
                <a:solidFill>
                  <a:srgbClr val="0E2D69"/>
                </a:solidFill>
              </a:rPr>
              <a:t>В отличие от предыдущего окна, в данном ввод номера осуществляется вручную в целях удобства.</a:t>
            </a:r>
            <a:endParaRPr lang="ru-RU" sz="1800" dirty="0">
              <a:solidFill>
                <a:srgbClr val="0E2D69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8A8DED-179E-7A55-53F3-DF8C8084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63" y="1729645"/>
            <a:ext cx="6265573" cy="407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Страница администратора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Окно администратора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C2C89-911A-FD15-6295-3F71DE89F5E6}"/>
              </a:ext>
            </a:extLst>
          </p:cNvPr>
          <p:cNvSpPr txBox="1"/>
          <p:nvPr/>
        </p:nvSpPr>
        <p:spPr>
          <a:xfrm>
            <a:off x="585896" y="1660517"/>
            <a:ext cx="41523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E2D69"/>
                </a:solidFill>
              </a:rPr>
              <a:t>Администратор занимается регистрацией посетителей и заселением в номера, поля содержат основную необходимую для этого информацию.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6E89A6-4CE8-67A3-686C-2F428B86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62" y="1664043"/>
            <a:ext cx="6011311" cy="39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9302594-87FB-DBCD-58B3-B717A6D7D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721AFDF-D88F-239D-5783-F133FCD059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62517" cy="408109"/>
          </a:xfrm>
        </p:spPr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ED5ED26-4772-56A7-7A4B-A2F5F2FD25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Демонстрация работы с данными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96006A-B205-155F-83A6-13760DD0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09" y="3082057"/>
            <a:ext cx="1369179" cy="1369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B7343-AABD-4EB1-A4ED-C4101A089EA2}"/>
              </a:ext>
            </a:extLst>
          </p:cNvPr>
          <p:cNvSpPr txBox="1"/>
          <p:nvPr/>
        </p:nvSpPr>
        <p:spPr>
          <a:xfrm>
            <a:off x="1719630" y="2897392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../Data</a:t>
            </a:r>
            <a:endParaRPr lang="ru-RU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96C898D-FDD7-5E31-C21E-CC3CF63B5E0A}"/>
              </a:ext>
            </a:extLst>
          </p:cNvPr>
          <p:cNvCxnSpPr>
            <a:cxnSpLocks/>
          </p:cNvCxnSpPr>
          <p:nvPr/>
        </p:nvCxnSpPr>
        <p:spPr>
          <a:xfrm flipV="1">
            <a:off x="2724727" y="2761673"/>
            <a:ext cx="1515370" cy="82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0DDCC1-615B-D962-8D71-1C1B5F5D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97" y="2034673"/>
            <a:ext cx="1375613" cy="904736"/>
          </a:xfrm>
          <a:prstGeom prst="rect">
            <a:avLst/>
          </a:prstGeom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ED94E44-AC87-0A9A-DB51-A7AEEE321082}"/>
              </a:ext>
            </a:extLst>
          </p:cNvPr>
          <p:cNvCxnSpPr>
            <a:cxnSpLocks/>
          </p:cNvCxnSpPr>
          <p:nvPr/>
        </p:nvCxnSpPr>
        <p:spPr>
          <a:xfrm>
            <a:off x="4719782" y="2939409"/>
            <a:ext cx="591127" cy="106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1374916-1E5F-BE4F-E4DF-7B3952EB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782" y="4001089"/>
            <a:ext cx="2324100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D9E781F-7818-4A0C-D12A-51A87E68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20" y="2397468"/>
            <a:ext cx="1369179" cy="13691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2AFE1D-6924-DA91-CD39-795685325E83}"/>
              </a:ext>
            </a:extLst>
          </p:cNvPr>
          <p:cNvSpPr txBox="1"/>
          <p:nvPr/>
        </p:nvSpPr>
        <p:spPr>
          <a:xfrm>
            <a:off x="8142513" y="2212802"/>
            <a:ext cx="1548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../OutputData</a:t>
            </a:r>
            <a:endParaRPr lang="ru-RU" dirty="0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518528D-6CEE-D816-D1A0-9CF811FF3003}"/>
              </a:ext>
            </a:extLst>
          </p:cNvPr>
          <p:cNvCxnSpPr/>
          <p:nvPr/>
        </p:nvCxnSpPr>
        <p:spPr>
          <a:xfrm flipV="1">
            <a:off x="6629400" y="3176475"/>
            <a:ext cx="1700592" cy="82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75B1035-03D5-5F14-6AAD-EA093A0B1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908" y="3624852"/>
            <a:ext cx="1295400" cy="1019175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F91FDB0-DC34-52C0-9D6A-017E8C061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048" y="4334164"/>
            <a:ext cx="1104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1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9302594-87FB-DBCD-58B3-B717A6D7D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721AFDF-D88F-239D-5783-F133FCD059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62517" cy="408109"/>
          </a:xfrm>
        </p:spPr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ED5ED26-4772-56A7-7A4B-A2F5F2FD25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Демонстрация работы программы</a:t>
            </a:r>
          </a:p>
        </p:txBody>
      </p:sp>
      <p:pic>
        <p:nvPicPr>
          <p:cNvPr id="2" name="2023-05-15 18-47-19">
            <a:hlinkClick r:id="" action="ppaction://media"/>
            <a:extLst>
              <a:ext uri="{FF2B5EF4-FFF2-40B4-BE49-F238E27FC236}">
                <a16:creationId xmlns:a16="http://schemas.microsoft.com/office/drawing/2014/main" id="{67AC334A-75EA-75E1-EAB0-B6D78F1A76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9317" y="1242136"/>
            <a:ext cx="8964724" cy="47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Стек технологий и инструменты разработки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25EA2AC-B203-79DD-38F2-1CA9BE3A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0" y="1457324"/>
            <a:ext cx="2268730" cy="2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AB3BB93-6723-3237-1196-250A728B9882}"/>
              </a:ext>
            </a:extLst>
          </p:cNvPr>
          <p:cNvSpPr/>
          <p:nvPr/>
        </p:nvSpPr>
        <p:spPr>
          <a:xfrm rot="19787123">
            <a:off x="5612743" y="1410428"/>
            <a:ext cx="896835" cy="338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A8E4AA9-225C-01E8-82DD-3E7712241362}"/>
              </a:ext>
            </a:extLst>
          </p:cNvPr>
          <p:cNvSpPr/>
          <p:nvPr/>
        </p:nvSpPr>
        <p:spPr>
          <a:xfrm rot="1816266">
            <a:off x="6589574" y="1439520"/>
            <a:ext cx="896835" cy="338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17EAEDF-E0B7-92A2-BD45-7C53E150B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66" y="4261668"/>
            <a:ext cx="3386666" cy="1905000"/>
          </a:xfrm>
          <a:prstGeom prst="rect">
            <a:avLst/>
          </a:prstGeom>
        </p:spPr>
      </p:pic>
      <p:pic>
        <p:nvPicPr>
          <p:cNvPr id="2054" name="Picture 6" descr="Embedded reporting components for WPF applications">
            <a:extLst>
              <a:ext uri="{FF2B5EF4-FFF2-40B4-BE49-F238E27FC236}">
                <a16:creationId xmlns:a16="http://schemas.microsoft.com/office/drawing/2014/main" id="{D7D149AD-6D65-894E-5C64-57B51D40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336" y="3600449"/>
            <a:ext cx="2689364" cy="268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1AB273C-C5D8-12CA-FE07-59067C720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3" y="1427288"/>
            <a:ext cx="2103890" cy="236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6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9543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5103702" cy="2873057"/>
          </a:xfrm>
        </p:spPr>
        <p:txBody>
          <a:bodyPr>
            <a:normAutofit/>
          </a:bodyPr>
          <a:lstStyle/>
          <a:p>
            <a:r>
              <a:rPr lang="ru-RU" sz="1500" dirty="0"/>
              <a:t>Данное приложение является единственным приложением для всего персонала гостиницы, а не для управляющей части.</a:t>
            </a:r>
          </a:p>
          <a:p>
            <a:r>
              <a:rPr lang="ru-RU" sz="1500" dirty="0"/>
              <a:t>Большинство конкурентов предлагают специфические услуги больше необходимые для анализа, нежели отслеживания работы персонала.</a:t>
            </a:r>
          </a:p>
          <a:p>
            <a:r>
              <a:rPr lang="ru-RU" sz="1500" dirty="0"/>
              <a:t>Простота и удобство использования, понятный и приятный интерфейс.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01EB215-1F1E-F3B6-1C86-B9423AC64A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ru-RU" sz="1500" dirty="0"/>
              <a:t>Подключение баз данных.</a:t>
            </a:r>
            <a:endParaRPr lang="ru-RU" sz="1400" dirty="0"/>
          </a:p>
          <a:p>
            <a:r>
              <a:rPr lang="ru-RU" sz="1500" dirty="0"/>
              <a:t>Добавление функции обновления списка номеров на уборку с началом нового дня.</a:t>
            </a:r>
          </a:p>
          <a:p>
            <a:r>
              <a:rPr lang="ru-RU" sz="1500" dirty="0"/>
              <a:t>Расширение разнообразия персонала.</a:t>
            </a:r>
          </a:p>
          <a:p>
            <a:r>
              <a:rPr lang="ru-RU" sz="1500" dirty="0"/>
              <a:t>Добавление системы регистрации новых пользователей с возможностью смены пароля.</a:t>
            </a:r>
          </a:p>
          <a:p>
            <a:r>
              <a:rPr lang="ru-RU" sz="1500" dirty="0"/>
              <a:t>Добавление алгоритма анализа проделанной работы.</a:t>
            </a:r>
          </a:p>
          <a:p>
            <a:endParaRPr lang="ru-RU" sz="15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299646" cy="408109"/>
          </a:xfrm>
        </p:spPr>
        <p:txBody>
          <a:bodyPr/>
          <a:lstStyle/>
          <a:p>
            <a:r>
              <a:rPr lang="ru-RU" dirty="0"/>
              <a:t>Особенности приложения «</a:t>
            </a:r>
            <a:r>
              <a:rPr lang="en-US" dirty="0"/>
              <a:t>HotelAssist</a:t>
            </a:r>
            <a:r>
              <a:rPr lang="ru-RU" dirty="0"/>
              <a:t>»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4943366" cy="777025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Особенности разрабатываемого программного обеспечения</a:t>
            </a: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02BFFF2-C8FE-5EB9-79C4-8503D70809E1}"/>
              </a:ext>
            </a:extLst>
          </p:cNvPr>
          <p:cNvSpPr txBox="1">
            <a:spLocks/>
          </p:cNvSpPr>
          <p:nvPr/>
        </p:nvSpPr>
        <p:spPr>
          <a:xfrm>
            <a:off x="6259892" y="1447780"/>
            <a:ext cx="4943366" cy="777025"/>
          </a:xfrm>
          <a:prstGeom prst="rect">
            <a:avLst/>
          </a:prstGeom>
        </p:spPr>
        <p:txBody>
          <a:bodyPr vert="horz" lIns="0" tIns="0" rIns="0" bIns="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2800" dirty="0"/>
              <a:t>Будущие обновления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BC2CDD-F1C8-AE65-A476-1B699F69B2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29805" y="5351681"/>
            <a:ext cx="5132387" cy="1382712"/>
          </a:xfrm>
        </p:spPr>
        <p:txBody>
          <a:bodyPr/>
          <a:lstStyle/>
          <a:p>
            <a:pPr marL="0" indent="0" algn="ctr">
              <a:buNone/>
            </a:pPr>
            <a:r>
              <a:rPr lang="ru-RU" sz="1600" dirty="0">
                <a:latin typeface="HSE Sans" panose="02000000000000000000" pitchFamily="50" charset="-52"/>
              </a:rPr>
              <a:t>Жуков Фёдор Сергеевич </a:t>
            </a:r>
          </a:p>
          <a:p>
            <a:pPr marL="0" indent="0" algn="ctr">
              <a:buNone/>
            </a:pPr>
            <a:r>
              <a:rPr lang="ru-RU" sz="1600" dirty="0">
                <a:latin typeface="HSE Sans" panose="02000000000000000000" pitchFamily="50" charset="-52"/>
              </a:rPr>
              <a:t>БПИ218</a:t>
            </a:r>
          </a:p>
          <a:p>
            <a:pPr marL="0" indent="0" algn="ctr">
              <a:buNone/>
            </a:pPr>
            <a:r>
              <a:rPr lang="en-US" sz="1600" dirty="0">
                <a:latin typeface="HSE Sans" panose="02000000000000000000" pitchFamily="50" charset="-52"/>
                <a:hlinkClick r:id="rId3"/>
              </a:rPr>
              <a:t>fszhukov@edu.hse.ru</a:t>
            </a:r>
            <a:r>
              <a:rPr lang="en-US" sz="1600" dirty="0">
                <a:latin typeface="HSE Sans" panose="02000000000000000000" pitchFamily="50" charset="-52"/>
              </a:rPr>
              <a:t> </a:t>
            </a:r>
            <a:endParaRPr lang="ru-RU" sz="1600" dirty="0">
              <a:latin typeface="HSE Sans" panose="02000000000000000000" pitchFamily="50" charset="-52"/>
            </a:endParaRPr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5645EA2-1F13-9601-95CD-2AB60410DB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45857" y="1422360"/>
            <a:ext cx="6300285" cy="29556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latin typeface="HSE Sans" panose="02000000000000000000" pitchFamily="50" charset="-52"/>
              </a:rPr>
              <a:t>Спасибо за внимание!</a:t>
            </a:r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079D95-A927-810E-BBF0-3D516A2F9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9478">
            <a:off x="7647043" y="2994098"/>
            <a:ext cx="3455065" cy="3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9B82FCF0-7DB1-52A2-11F1-1017ABB95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6626EAB-37B3-DFA9-4618-E020280F82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1000" dirty="0"/>
            </a:b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ACA5F36-1DB7-11E2-F146-EB9F1965D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11057954" cy="392961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Приложение направлено на работников гостиничного бизнеса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Автоматизация и структурирование отчетов о работе персонала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Информация о проделанной работе персонала в одном месте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Уменьшение затрат времени на контроль работы над персоналом.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9E8103A-399A-E76B-C1CA-A8B3531101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0EDFBE1-CCA9-B87B-A21B-8C5FA44C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</p:spTree>
    <p:extLst>
      <p:ext uri="{BB962C8B-B14F-4D97-AF65-F5344CB8AC3E}">
        <p14:creationId xmlns:p14="http://schemas.microsoft.com/office/powerpoint/2010/main" val="49967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1000" dirty="0"/>
            </a:b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96B90D9E-E35D-AD35-5B5C-15023C68E4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728" y="2148340"/>
            <a:ext cx="6098483" cy="2099881"/>
          </a:xfrm>
        </p:spPr>
        <p:txBody>
          <a:bodyPr anchor="ctr">
            <a:noAutofit/>
          </a:bodyPr>
          <a:lstStyle/>
          <a:p>
            <a:pPr marL="342900" indent="-342900">
              <a:buAutoNum type="arabicParenR"/>
            </a:pPr>
            <a:r>
              <a:rPr lang="ru-RU" sz="1600" dirty="0"/>
              <a:t>Изучить российские и зарубежные аналоги по теме КР</a:t>
            </a:r>
          </a:p>
          <a:p>
            <a:pPr marL="342900" indent="-342900">
              <a:buAutoNum type="arabicParenR"/>
            </a:pPr>
            <a:r>
              <a:rPr lang="ru-RU" sz="1600" dirty="0"/>
              <a:t>Выбрать архитектуру</a:t>
            </a:r>
          </a:p>
          <a:p>
            <a:pPr marL="342900" indent="-342900">
              <a:buAutoNum type="arabicParenR"/>
            </a:pPr>
            <a:r>
              <a:rPr lang="ru-RU" sz="1600" dirty="0"/>
              <a:t>Создать макет приложения</a:t>
            </a:r>
          </a:p>
          <a:p>
            <a:pPr marL="342900" indent="-342900">
              <a:buAutoNum type="arabicParenR"/>
            </a:pPr>
            <a:r>
              <a:rPr lang="ru-RU" sz="1600" dirty="0"/>
              <a:t>Реализовать </a:t>
            </a:r>
            <a:r>
              <a:rPr lang="en-US" sz="1600" dirty="0"/>
              <a:t>WPF </a:t>
            </a:r>
            <a:r>
              <a:rPr lang="ru-RU" sz="1600" dirty="0"/>
              <a:t>приложение «</a:t>
            </a:r>
            <a:r>
              <a:rPr lang="en-US" sz="1600" dirty="0"/>
              <a:t>HotelAssist</a:t>
            </a:r>
            <a:r>
              <a:rPr lang="ru-RU" sz="1600" dirty="0"/>
              <a:t>»</a:t>
            </a:r>
            <a:endParaRPr lang="en-US" sz="1600" dirty="0"/>
          </a:p>
          <a:p>
            <a:pPr marL="342900" indent="-342900">
              <a:buAutoNum type="arabicParenR"/>
            </a:pPr>
            <a:r>
              <a:rPr lang="ru-RU" sz="1600" dirty="0"/>
              <a:t>Написать техническую документацию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CB451C95-6C2B-F09F-E71F-1D21CF8331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9892" y="2253005"/>
            <a:ext cx="5623465" cy="4338365"/>
          </a:xfrm>
        </p:spPr>
        <p:txBody>
          <a:bodyPr>
            <a:normAutofit/>
          </a:bodyPr>
          <a:lstStyle/>
          <a:p>
            <a:r>
              <a:rPr lang="ru-RU" sz="2800" dirty="0"/>
              <a:t>Разработать десктоп приложение на </a:t>
            </a:r>
            <a:r>
              <a:rPr lang="en-US" sz="2800" dirty="0"/>
              <a:t>Windows</a:t>
            </a:r>
            <a:r>
              <a:rPr lang="ru-RU" sz="2800" dirty="0"/>
              <a:t> для гостиничного бизнеса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pPr algn="ctr"/>
            <a:endParaRPr lang="ru-RU" sz="2200" dirty="0">
              <a:hlinkClick r:id="rId2"/>
            </a:endParaRPr>
          </a:p>
          <a:p>
            <a:pPr algn="ctr"/>
            <a:r>
              <a:rPr lang="ru-RU" sz="2200" dirty="0">
                <a:hlinkClick r:id="rId2"/>
              </a:rPr>
              <a:t>Ссылка на репозиторий</a:t>
            </a:r>
            <a:endParaRPr lang="ru-RU" sz="2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Цели и задачи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00" y="1424796"/>
            <a:ext cx="4564837" cy="723544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Задачи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41BF0F80-D572-54BE-C384-C82C9CAA5D04}"/>
              </a:ext>
            </a:extLst>
          </p:cNvPr>
          <p:cNvSpPr txBox="1">
            <a:spLocks/>
          </p:cNvSpPr>
          <p:nvPr/>
        </p:nvSpPr>
        <p:spPr>
          <a:xfrm>
            <a:off x="5958169" y="1501269"/>
            <a:ext cx="5383968" cy="5705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3200" b="1" dirty="0"/>
              <a:t>Цель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8E5E6A-E07C-C45F-E52B-46F9FEE2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039" y="3261374"/>
            <a:ext cx="2317907" cy="22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A9B377C-370B-4D53-0652-154A0E61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7493232" cy="1110215"/>
          </a:xfrm>
        </p:spPr>
        <p:txBody>
          <a:bodyPr>
            <a:noAutofit/>
          </a:bodyPr>
          <a:lstStyle/>
          <a:p>
            <a:r>
              <a:rPr lang="ru-RU" sz="3600" dirty="0"/>
              <a:t>Решения-аналоги</a:t>
            </a:r>
            <a:r>
              <a:rPr lang="en-US" sz="3600" dirty="0"/>
              <a:t>,</a:t>
            </a:r>
            <a:r>
              <a:rPr lang="ru-RU" sz="3600" dirty="0"/>
              <a:t> ключевые отличия и особенности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54" y="2715776"/>
            <a:ext cx="9785018" cy="3393234"/>
          </a:xfrm>
        </p:spPr>
        <p:txBody>
          <a:bodyPr>
            <a:noAutofit/>
          </a:bodyPr>
          <a:lstStyle/>
          <a:p>
            <a:r>
              <a:rPr lang="ru-RU" sz="3000" dirty="0"/>
              <a:t>В этой главе представлены продукты – аналоги, имеющийся у них функционал, плюсы и минусы аналогов в сравнении с созданным проектом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3314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1000" dirty="0"/>
            </a:br>
            <a:endParaRPr lang="ru-RU" dirty="0"/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E108F47-095D-8C2D-2348-9565082F0B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199068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1444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текст, ноутбук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FF5F982-B166-633B-7BF4-03BD713181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6713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1E7E60C-D195-9645-46AF-8046AA0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рынка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1CD2D47-1A05-D580-0DE8-5C7DF5C22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В данном разрабатываемом приложении можно быстро и удобно отмечать проделанную работу и оставить организацию отчета программе. Сервисов</a:t>
            </a:r>
            <a:r>
              <a:rPr lang="en-US" sz="1800" dirty="0"/>
              <a:t>,</a:t>
            </a:r>
            <a:r>
              <a:rPr lang="ru-RU" sz="1800" dirty="0"/>
              <a:t> предоставляющих подобный контент не так много</a:t>
            </a:r>
            <a:r>
              <a:rPr lang="en-US" sz="1800" dirty="0"/>
              <a:t>.</a:t>
            </a:r>
            <a:r>
              <a:rPr lang="ru-RU" sz="1800" dirty="0"/>
              <a:t> К нашим конкурентам можно отнести такие проекты как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 Booking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PMS Shelter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CC38702-15B9-AC56-618F-4F1B2683F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6142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6E17BE7-7A44-5ED2-5510-792E6BE21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472948" cy="536383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en-US" sz="1200" dirty="0"/>
              <a:t>HotelAssist</a:t>
            </a:r>
            <a:r>
              <a:rPr lang="ru-RU" sz="1200" dirty="0"/>
              <a:t>»</a:t>
            </a:r>
            <a:r>
              <a:rPr lang="en-US" sz="1200" dirty="0"/>
              <a:t> - </a:t>
            </a:r>
            <a:r>
              <a:rPr lang="ru-RU" sz="1200" dirty="0"/>
              <a:t>Программа-ассистент для гостиничного бизнеса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AF2790B7-01C1-50EC-C365-A5798934B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1" y="548720"/>
            <a:ext cx="2826235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8242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52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61576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en-US" sz="1200" dirty="0"/>
              <a:t>HotelAssist</a:t>
            </a:r>
            <a:r>
              <a:rPr lang="ru-RU" sz="1200" dirty="0"/>
              <a:t>»</a:t>
            </a:r>
            <a:r>
              <a:rPr lang="en-US" sz="1200" dirty="0"/>
              <a:t> - </a:t>
            </a:r>
            <a:r>
              <a:rPr lang="ru-RU" sz="1200" dirty="0"/>
              <a:t>Программа-ассистент для гостиничного бизнеса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Перечень аналогов</a:t>
            </a:r>
          </a:p>
        </p:txBody>
      </p:sp>
      <p:graphicFrame>
        <p:nvGraphicFramePr>
          <p:cNvPr id="7" name="Таблица 8">
            <a:extLst>
              <a:ext uri="{FF2B5EF4-FFF2-40B4-BE49-F238E27FC236}">
                <a16:creationId xmlns:a16="http://schemas.microsoft.com/office/drawing/2014/main" id="{F25AA578-6758-5F59-0E89-14520EB4B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617432"/>
              </p:ext>
            </p:extLst>
          </p:nvPr>
        </p:nvGraphicFramePr>
        <p:xfrm>
          <a:off x="2639238" y="1597119"/>
          <a:ext cx="8257308" cy="43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436">
                  <a:extLst>
                    <a:ext uri="{9D8B030D-6E8A-4147-A177-3AD203B41FA5}">
                      <a16:colId xmlns:a16="http://schemas.microsoft.com/office/drawing/2014/main" val="3403458806"/>
                    </a:ext>
                  </a:extLst>
                </a:gridCol>
                <a:gridCol w="2752436">
                  <a:extLst>
                    <a:ext uri="{9D8B030D-6E8A-4147-A177-3AD203B41FA5}">
                      <a16:colId xmlns:a16="http://schemas.microsoft.com/office/drawing/2014/main" val="2075229462"/>
                    </a:ext>
                  </a:extLst>
                </a:gridCol>
                <a:gridCol w="2752436">
                  <a:extLst>
                    <a:ext uri="{9D8B030D-6E8A-4147-A177-3AD203B41FA5}">
                      <a16:colId xmlns:a16="http://schemas.microsoft.com/office/drawing/2014/main" val="948591408"/>
                    </a:ext>
                  </a:extLst>
                </a:gridCol>
              </a:tblGrid>
              <a:tr h="14657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Maxi Booking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PMS Shelter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HotelAssist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941422"/>
                  </a:ext>
                </a:extLst>
              </a:tr>
              <a:tr h="146576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ru-RU" sz="12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Отслеживание загрузки отеля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Инструменты для аналитики</a:t>
                      </a:r>
                      <a:r>
                        <a:rPr lang="ru-RU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ru-RU" sz="11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Возможность интеграции с другими приложениями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endParaRPr lang="ru-RU" sz="12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Простота использования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Разнообразие персонала в одном приложении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17970"/>
                  </a:ext>
                </a:extLst>
              </a:tr>
              <a:tr h="146576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endParaRPr lang="ru-RU" sz="600" dirty="0"/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Цена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Отсутствие некоторого персонала</a:t>
                      </a:r>
                    </a:p>
                    <a:p>
                      <a:pPr algn="ctr"/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endParaRPr lang="ru-RU" sz="5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Весь функционал заканчивается на заселении отеля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endParaRPr lang="ru-RU" sz="700" dirty="0"/>
                    </a:p>
                    <a:p>
                      <a:pPr algn="ctr"/>
                      <a:endParaRPr lang="ru-RU" sz="700" dirty="0"/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Отсутствие автоподгрузки данных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863998"/>
                  </a:ext>
                </a:extLst>
              </a:tr>
            </a:tbl>
          </a:graphicData>
        </a:graphic>
      </p:graphicFrame>
      <p:sp>
        <p:nvSpPr>
          <p:cNvPr id="9" name="Овал 8">
            <a:extLst>
              <a:ext uri="{FF2B5EF4-FFF2-40B4-BE49-F238E27FC236}">
                <a16:creationId xmlns:a16="http://schemas.microsoft.com/office/drawing/2014/main" id="{4A41D64D-00AD-80A1-C4AD-7D863726BFB9}"/>
              </a:ext>
            </a:extLst>
          </p:cNvPr>
          <p:cNvSpPr/>
          <p:nvPr/>
        </p:nvSpPr>
        <p:spPr>
          <a:xfrm>
            <a:off x="609600" y="3467868"/>
            <a:ext cx="1717964" cy="655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Преимущества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A045DA-2D0B-22F5-B453-88ED47531B48}"/>
              </a:ext>
            </a:extLst>
          </p:cNvPr>
          <p:cNvSpPr/>
          <p:nvPr/>
        </p:nvSpPr>
        <p:spPr>
          <a:xfrm>
            <a:off x="609600" y="4941068"/>
            <a:ext cx="1717964" cy="655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Недостатки</a:t>
            </a:r>
          </a:p>
        </p:txBody>
      </p:sp>
    </p:spTree>
    <p:extLst>
      <p:ext uri="{BB962C8B-B14F-4D97-AF65-F5344CB8AC3E}">
        <p14:creationId xmlns:p14="http://schemas.microsoft.com/office/powerpoint/2010/main" val="126449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B70EA2D-A5D6-C621-90AB-4490F919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29" y="1367580"/>
            <a:ext cx="8558102" cy="777025"/>
          </a:xfrm>
        </p:spPr>
        <p:txBody>
          <a:bodyPr>
            <a:noAutofit/>
          </a:bodyPr>
          <a:lstStyle/>
          <a:p>
            <a:r>
              <a:rPr lang="ru-RU" sz="3200" dirty="0"/>
              <a:t>Архитектура приложения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0D53BD-ED98-BDD8-82D3-12C9E11C1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36839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E63C776-1D6E-CEFF-9492-C3C213264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9AC6D95-8543-4F6A-FFE6-183470589C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Выбор архитектуры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B12F-4382-D29D-F33E-6E1D3E79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48" y="2360255"/>
            <a:ext cx="8680304" cy="35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55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942" y="1378374"/>
            <a:ext cx="5510103" cy="415926"/>
          </a:xfrm>
        </p:spPr>
        <p:txBody>
          <a:bodyPr/>
          <a:lstStyle/>
          <a:p>
            <a:r>
              <a:rPr lang="ru-RU" dirty="0"/>
              <a:t>Окно приложения и страница </a:t>
            </a:r>
            <a:r>
              <a:rPr lang="en-US" dirty="0"/>
              <a:t>Home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Главное окно приложения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9A6376C2-EF82-1617-2027-3BBC0E6807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94942" y="1794300"/>
            <a:ext cx="4457524" cy="3633248"/>
          </a:xfrm>
        </p:spPr>
        <p:txBody>
          <a:bodyPr>
            <a:normAutofit/>
          </a:bodyPr>
          <a:lstStyle/>
          <a:p>
            <a:r>
              <a:rPr lang="ru-RU" sz="1500" dirty="0"/>
              <a:t>Основное окно приложения содержит в себе сразу открытую страницу </a:t>
            </a:r>
            <a:r>
              <a:rPr lang="en-US" sz="1500" dirty="0"/>
              <a:t>Home</a:t>
            </a:r>
            <a:r>
              <a:rPr lang="ru-RU" sz="1500" dirty="0"/>
              <a:t> и поле для авторизации.</a:t>
            </a:r>
            <a:endParaRPr lang="en-US" sz="1500" dirty="0"/>
          </a:p>
          <a:p>
            <a:endParaRPr lang="ru-RU" sz="1500" dirty="0"/>
          </a:p>
          <a:p>
            <a:r>
              <a:rPr lang="ru-RU" sz="1500" dirty="0"/>
              <a:t>Окно </a:t>
            </a:r>
            <a:r>
              <a:rPr lang="en-US" sz="1500" dirty="0"/>
              <a:t>Home </a:t>
            </a:r>
            <a:r>
              <a:rPr lang="ru-RU" sz="1500" dirty="0"/>
              <a:t>является информационным окном, с которым нельзя взаимодействовать.</a:t>
            </a:r>
            <a:endParaRPr lang="en-US" sz="1500" dirty="0"/>
          </a:p>
          <a:p>
            <a:endParaRPr lang="ru-RU" sz="1500" dirty="0"/>
          </a:p>
          <a:p>
            <a:r>
              <a:rPr lang="ru-RU" sz="1500" dirty="0"/>
              <a:t>При успешной авторизации у пользователя появится соответствующий значок и его </a:t>
            </a:r>
            <a:r>
              <a:rPr lang="en-US" sz="1500" dirty="0"/>
              <a:t>ID</a:t>
            </a:r>
            <a:r>
              <a:rPr lang="ru-RU" sz="1500" dirty="0"/>
              <a:t>.</a:t>
            </a:r>
          </a:p>
          <a:p>
            <a:endParaRPr lang="ru-RU" sz="1500" dirty="0"/>
          </a:p>
          <a:p>
            <a:endParaRPr lang="ru-RU" sz="15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48F91D-2C8E-C76C-9BDA-203091C4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63" y="1378374"/>
            <a:ext cx="5083200" cy="33139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866C9E-2620-B471-9CFD-CB207273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28" y="5168350"/>
            <a:ext cx="7166986" cy="608723"/>
          </a:xfrm>
          <a:prstGeom prst="rect">
            <a:avLst/>
          </a:prstGeom>
        </p:spPr>
      </p:pic>
      <p:cxnSp>
        <p:nvCxnSpPr>
          <p:cNvPr id="15" name="Соединитель: изогнутый 14">
            <a:extLst>
              <a:ext uri="{FF2B5EF4-FFF2-40B4-BE49-F238E27FC236}">
                <a16:creationId xmlns:a16="http://schemas.microsoft.com/office/drawing/2014/main" id="{EDCA970B-ADEF-2922-259F-BC92E571DAA3}"/>
              </a:ext>
            </a:extLst>
          </p:cNvPr>
          <p:cNvCxnSpPr>
            <a:cxnSpLocks/>
          </p:cNvCxnSpPr>
          <p:nvPr/>
        </p:nvCxnSpPr>
        <p:spPr>
          <a:xfrm rot="5400000">
            <a:off x="8462518" y="4274432"/>
            <a:ext cx="1030456" cy="7573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92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Страница горничной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HotelAssist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Программа-ассистент для гостиничного бизнеса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Окно горничной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15F7CA-EB36-EC3E-0788-AAF4D9A8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329" y="1660517"/>
            <a:ext cx="6170036" cy="40580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4C2C89-911A-FD15-6295-3F71DE89F5E6}"/>
              </a:ext>
            </a:extLst>
          </p:cNvPr>
          <p:cNvSpPr txBox="1"/>
          <p:nvPr/>
        </p:nvSpPr>
        <p:spPr>
          <a:xfrm>
            <a:off x="585896" y="1660517"/>
            <a:ext cx="41523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E2D69"/>
                </a:solidFill>
              </a:rPr>
              <a:t>У горничной присутствует возможность выбора номера для уборки из списка заселённых.</a:t>
            </a:r>
          </a:p>
          <a:p>
            <a:endParaRPr lang="ru-RU" dirty="0">
              <a:solidFill>
                <a:srgbClr val="0E2D69"/>
              </a:solidFill>
            </a:endParaRPr>
          </a:p>
          <a:p>
            <a:endParaRPr lang="ru-RU" sz="1800" dirty="0">
              <a:solidFill>
                <a:srgbClr val="0E2D69"/>
              </a:solidFill>
            </a:endParaRPr>
          </a:p>
          <a:p>
            <a:r>
              <a:rPr lang="ru-RU" dirty="0">
                <a:solidFill>
                  <a:srgbClr val="0E2D69"/>
                </a:solidFill>
              </a:rPr>
              <a:t>Также есть возможность выбора употребленных товаров из мини-бара, и при ошибочном добавлении товара в список, его всегда можно удалить.</a:t>
            </a:r>
            <a:endParaRPr lang="ru-RU" sz="1800" dirty="0">
              <a:solidFill>
                <a:srgbClr val="0E2D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3431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2754</TotalTime>
  <Words>729</Words>
  <Application>Microsoft Office PowerPoint</Application>
  <PresentationFormat>Широкоэкранный</PresentationFormat>
  <Paragraphs>165</Paragraphs>
  <Slides>16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HSE Sans</vt:lpstr>
      <vt:lpstr>Тема Office</vt:lpstr>
      <vt:lpstr>«HotelAssist» - Программа-ассистент для гостиничного бизнеса  Программный,  Одиночный проект</vt:lpstr>
      <vt:lpstr>Актуальность работы</vt:lpstr>
      <vt:lpstr>Задачи</vt:lpstr>
      <vt:lpstr>Решения-аналоги, ключевые отличия и особенности</vt:lpstr>
      <vt:lpstr>Определение рынка</vt:lpstr>
      <vt:lpstr>Презентация PowerPoint</vt:lpstr>
      <vt:lpstr>Архитектура приложения </vt:lpstr>
      <vt:lpstr>Окно приложения и страница Home</vt:lpstr>
      <vt:lpstr>Страница горничной</vt:lpstr>
      <vt:lpstr>Страница бармена</vt:lpstr>
      <vt:lpstr>Страница администратора</vt:lpstr>
      <vt:lpstr>Презентация PowerPoint</vt:lpstr>
      <vt:lpstr>Презентация PowerPoint</vt:lpstr>
      <vt:lpstr>Презентация PowerPoint</vt:lpstr>
      <vt:lpstr>Особенности разрабатываемого программного обеспечения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«HSE Apple» - образовательная социальная сеть для НИСа по iOS разработке «HSE Apple» – educational social network for a research seminar on iOS development</dc:title>
  <dc:creator>Туракулов Исломбек Улугбекович</dc:creator>
  <cp:lastModifiedBy>Фёдор Жуков</cp:lastModifiedBy>
  <cp:revision>113</cp:revision>
  <dcterms:created xsi:type="dcterms:W3CDTF">2022-05-14T13:54:03Z</dcterms:created>
  <dcterms:modified xsi:type="dcterms:W3CDTF">2023-05-15T15:58:44Z</dcterms:modified>
</cp:coreProperties>
</file>